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PT Sans Narrow"/>
      <p:regular r:id="rId11"/>
      <p:bold r:id="rId12"/>
    </p:embeddedFont>
    <p:embeddedFont>
      <p:font typeface="Open Sans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PTSansNarrow-regular.fntdata"/><Relationship Id="rId10" Type="http://schemas.openxmlformats.org/officeDocument/2006/relationships/slide" Target="slides/slide5.xml"/><Relationship Id="rId13" Type="http://schemas.openxmlformats.org/officeDocument/2006/relationships/font" Target="fonts/OpenSans-regular.fntdata"/><Relationship Id="rId12" Type="http://schemas.openxmlformats.org/officeDocument/2006/relationships/font" Target="fonts/PTSansNarrow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OpenSans-italic.fntdata"/><Relationship Id="rId14" Type="http://schemas.openxmlformats.org/officeDocument/2006/relationships/font" Target="fonts/OpenSans-bold.fntdata"/><Relationship Id="rId16" Type="http://schemas.openxmlformats.org/officeDocument/2006/relationships/font" Target="fonts/OpenSans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601468813b_0_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601468813b_0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601468813b_0_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601468813b_0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601468813b_0_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601468813b_0_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601468813b_0_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601468813b_0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7007735" y="3176888"/>
            <a:ext cx="562200" cy="0"/>
          </a:xfrm>
          <a:prstGeom prst="straightConnector1">
            <a:avLst/>
          </a:prstGeom>
          <a:noFill/>
          <a:ln cap="flat" cmpd="sng" w="762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" name="Google Shape;11;p2"/>
          <p:cNvCxnSpPr/>
          <p:nvPr/>
        </p:nvCxnSpPr>
        <p:spPr>
          <a:xfrm>
            <a:off x="1575035" y="3158252"/>
            <a:ext cx="562200" cy="0"/>
          </a:xfrm>
          <a:prstGeom prst="straightConnector1">
            <a:avLst/>
          </a:prstGeom>
          <a:noFill/>
          <a:ln cap="flat" cmpd="sng" w="762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12" name="Google Shape;12;p2"/>
          <p:cNvGrpSpPr/>
          <p:nvPr/>
        </p:nvGrpSpPr>
        <p:grpSpPr>
          <a:xfrm>
            <a:off x="1004144" y="1022025"/>
            <a:ext cx="7136668" cy="152400"/>
            <a:chOff x="1346429" y="1011300"/>
            <a:chExt cx="6452100" cy="152400"/>
          </a:xfrm>
        </p:grpSpPr>
        <p:cxnSp>
          <p:nvCxnSpPr>
            <p:cNvPr id="13" name="Google Shape;13;p2"/>
            <p:cNvCxnSpPr/>
            <p:nvPr/>
          </p:nvCxnSpPr>
          <p:spPr>
            <a:xfrm rot="10800000">
              <a:off x="1346429" y="1011300"/>
              <a:ext cx="6452100" cy="0"/>
            </a:xfrm>
            <a:prstGeom prst="straightConnector1">
              <a:avLst/>
            </a:prstGeom>
            <a:noFill/>
            <a:ln cap="flat" cmpd="sng" w="762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" name="Google Shape;14;p2"/>
            <p:cNvCxnSpPr/>
            <p:nvPr/>
          </p:nvCxnSpPr>
          <p:spPr>
            <a:xfrm rot="10800000">
              <a:off x="1346429" y="1163700"/>
              <a:ext cx="6452100" cy="0"/>
            </a:xfrm>
            <a:prstGeom prst="straightConnector1">
              <a:avLst/>
            </a:prstGeom>
            <a:noFill/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grpSp>
        <p:nvGrpSpPr>
          <p:cNvPr id="15" name="Google Shape;15;p2"/>
          <p:cNvGrpSpPr/>
          <p:nvPr/>
        </p:nvGrpSpPr>
        <p:grpSpPr>
          <a:xfrm>
            <a:off x="1004151" y="3969100"/>
            <a:ext cx="7136668" cy="152400"/>
            <a:chOff x="1346435" y="3969088"/>
            <a:chExt cx="6452100" cy="152400"/>
          </a:xfrm>
        </p:grpSpPr>
        <p:cxnSp>
          <p:nvCxnSpPr>
            <p:cNvPr id="16" name="Google Shape;16;p2"/>
            <p:cNvCxnSpPr/>
            <p:nvPr/>
          </p:nvCxnSpPr>
          <p:spPr>
            <a:xfrm>
              <a:off x="1346435" y="4121488"/>
              <a:ext cx="6452100" cy="0"/>
            </a:xfrm>
            <a:prstGeom prst="straightConnector1">
              <a:avLst/>
            </a:prstGeom>
            <a:noFill/>
            <a:ln cap="flat" cmpd="sng" w="762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7" name="Google Shape;17;p2"/>
            <p:cNvCxnSpPr/>
            <p:nvPr/>
          </p:nvCxnSpPr>
          <p:spPr>
            <a:xfrm>
              <a:off x="1346435" y="3969088"/>
              <a:ext cx="6452100" cy="0"/>
            </a:xfrm>
            <a:prstGeom prst="straightConnector1">
              <a:avLst/>
            </a:prstGeom>
            <a:noFill/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18" name="Google Shape;18;p2"/>
          <p:cNvSpPr txBox="1"/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/>
        </p:txBody>
      </p:sp>
      <p:sp>
        <p:nvSpPr>
          <p:cNvPr id="19" name="Google Shape;19;p2"/>
          <p:cNvSpPr txBox="1"/>
          <p:nvPr>
            <p:ph idx="1" type="subTitle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1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1"/>
          <p:cNvSpPr txBox="1"/>
          <p:nvPr>
            <p:ph hasCustomPrompt="1" type="title"/>
          </p:nvPr>
        </p:nvSpPr>
        <p:spPr>
          <a:xfrm>
            <a:off x="311700" y="1304850"/>
            <a:ext cx="8520600" cy="15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8" name="Google Shape;58;p11"/>
          <p:cNvSpPr txBox="1"/>
          <p:nvPr>
            <p:ph idx="1" type="body"/>
          </p:nvPr>
        </p:nvSpPr>
        <p:spPr>
          <a:xfrm>
            <a:off x="311700" y="2995650"/>
            <a:ext cx="85206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9" name="Google Shape;59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/>
          <p:nvPr/>
        </p:nvSpPr>
        <p:spPr>
          <a:xfrm>
            <a:off x="-50" y="2571900"/>
            <a:ext cx="9144000" cy="257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" name="Google Shape;23;p3"/>
          <p:cNvSpPr txBox="1"/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Google Shape;27;p4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" type="body"/>
          </p:nvPr>
        </p:nvSpPr>
        <p:spPr>
          <a:xfrm>
            <a:off x="311700" y="1266175"/>
            <a:ext cx="39999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5"/>
          <p:cNvSpPr txBox="1"/>
          <p:nvPr>
            <p:ph idx="2" type="body"/>
          </p:nvPr>
        </p:nvSpPr>
        <p:spPr>
          <a:xfrm>
            <a:off x="4832400" y="1266175"/>
            <a:ext cx="39999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0" name="Google Shape;4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1" name="Google Shape;4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accent6"/>
        </a:soli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/>
          <p:nvPr>
            <p:ph type="title"/>
          </p:nvPr>
        </p:nvSpPr>
        <p:spPr>
          <a:xfrm>
            <a:off x="490250" y="526350"/>
            <a:ext cx="56136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b="0" sz="54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4" name="Google Shape;4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7" name="Google Shape;47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8" name="Google Shape;48;p9"/>
          <p:cNvSpPr txBox="1"/>
          <p:nvPr>
            <p:ph type="title"/>
          </p:nvPr>
        </p:nvSpPr>
        <p:spPr>
          <a:xfrm>
            <a:off x="265500" y="1039675"/>
            <a:ext cx="4045200" cy="1675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9" name="Google Shape;49;p9"/>
          <p:cNvSpPr txBox="1"/>
          <p:nvPr>
            <p:ph idx="1" type="subTitle"/>
          </p:nvPr>
        </p:nvSpPr>
        <p:spPr>
          <a:xfrm>
            <a:off x="265500" y="27268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0" name="Google Shape;50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/>
          <p:nvPr>
            <p:ph idx="1" type="body"/>
          </p:nvPr>
        </p:nvSpPr>
        <p:spPr>
          <a:xfrm>
            <a:off x="311700" y="42307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None/>
              <a:defRPr sz="2400">
                <a:latin typeface="PT Sans Narrow"/>
                <a:ea typeface="PT Sans Narrow"/>
                <a:cs typeface="PT Sans Narrow"/>
                <a:sym typeface="PT Sans Narrow"/>
              </a:defRPr>
            </a:lvl1pPr>
          </a:lstStyle>
          <a:p/>
        </p:txBody>
      </p:sp>
      <p:sp>
        <p:nvSpPr>
          <p:cNvPr id="54" name="Google Shape;5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tropic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b="1" sz="3600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  <a:defRPr sz="18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 txBox="1"/>
          <p:nvPr>
            <p:ph type="ctrTitle"/>
          </p:nvPr>
        </p:nvSpPr>
        <p:spPr>
          <a:xfrm>
            <a:off x="471900" y="1827650"/>
            <a:ext cx="8200200" cy="1022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CATS (Children’s Assistive Technology Service)</a:t>
            </a:r>
            <a:endParaRPr/>
          </a:p>
        </p:txBody>
      </p:sp>
      <p:sp>
        <p:nvSpPr>
          <p:cNvPr id="67" name="Google Shape;67;p13"/>
          <p:cNvSpPr txBox="1"/>
          <p:nvPr>
            <p:ph idx="1" type="subTitle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Team 16: Matt, Ian, Anu, Tina, Lorber, Jenny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4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Agenda</a:t>
            </a:r>
            <a:endParaRPr/>
          </a:p>
        </p:txBody>
      </p:sp>
      <p:sp>
        <p:nvSpPr>
          <p:cNvPr id="73" name="Google Shape;73;p14"/>
          <p:cNvSpPr txBox="1"/>
          <p:nvPr>
            <p:ph idx="1" type="body"/>
          </p:nvPr>
        </p:nvSpPr>
        <p:spPr>
          <a:xfrm>
            <a:off x="190850" y="1306600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Introduction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Main Deliverables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Measure Success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Stakeholder List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5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Introduction</a:t>
            </a:r>
            <a:endParaRPr/>
          </a:p>
        </p:txBody>
      </p:sp>
      <p:sp>
        <p:nvSpPr>
          <p:cNvPr id="79" name="Google Shape;79;p15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For the children!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Help children celebrate the holiday season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Spread disability awareness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Positively impact the community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Spread awareness for CATS’ HalloWheels project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6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Main Deliverables / Measure Success</a:t>
            </a:r>
            <a:endParaRPr/>
          </a:p>
        </p:txBody>
      </p:sp>
      <p:sp>
        <p:nvSpPr>
          <p:cNvPr id="85" name="Google Shape;85;p16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Deliverables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Social media platforms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Facebook, Instagram, Twitter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Local advertisement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Next 3 Days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Campus TVs</a:t>
            </a:r>
            <a:endParaRPr/>
          </a:p>
          <a:p>
            <a:pPr indent="-317500" lvl="2" marL="13716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Flyers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Success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Turnout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Amount of votes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Amount of social media response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7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Stakeholder List</a:t>
            </a:r>
            <a:endParaRPr/>
          </a:p>
        </p:txBody>
      </p:sp>
      <p:sp>
        <p:nvSpPr>
          <p:cNvPr id="91" name="Google Shape;91;p17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Attendees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Disability organizations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Local hospitals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Families of Roanoke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ropic">
  <a:themeElements>
    <a:clrScheme name="Tropic">
      <a:dk1>
        <a:srgbClr val="A1E8D9"/>
      </a:dk1>
      <a:lt1>
        <a:srgbClr val="FFFFFF"/>
      </a:lt1>
      <a:dk2>
        <a:srgbClr val="695D46"/>
      </a:dk2>
      <a:lt2>
        <a:srgbClr val="B3A77D"/>
      </a:lt2>
      <a:accent1>
        <a:srgbClr val="EF6C00"/>
      </a:accent1>
      <a:accent2>
        <a:srgbClr val="009668"/>
      </a:accent2>
      <a:accent3>
        <a:srgbClr val="4DB6AC"/>
      </a:accent3>
      <a:accent4>
        <a:srgbClr val="FF9800"/>
      </a:accent4>
      <a:accent5>
        <a:srgbClr val="CE93D8"/>
      </a:accent5>
      <a:accent6>
        <a:srgbClr val="EEFF41"/>
      </a:accent6>
      <a:hlink>
        <a:srgbClr val="CE93D8"/>
      </a:hlink>
      <a:folHlink>
        <a:srgbClr val="CE93D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